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1" r:id="rId3"/>
    <p:sldId id="278" r:id="rId4"/>
    <p:sldId id="260" r:id="rId5"/>
    <p:sldId id="279" r:id="rId6"/>
    <p:sldId id="258" r:id="rId7"/>
    <p:sldId id="259" r:id="rId8"/>
    <p:sldId id="267" r:id="rId9"/>
    <p:sldId id="268" r:id="rId10"/>
    <p:sldId id="269" r:id="rId11"/>
    <p:sldId id="270" r:id="rId12"/>
    <p:sldId id="271" r:id="rId13"/>
    <p:sldId id="264" r:id="rId14"/>
    <p:sldId id="265" r:id="rId15"/>
    <p:sldId id="272" r:id="rId16"/>
    <p:sldId id="266" r:id="rId17"/>
    <p:sldId id="274" r:id="rId18"/>
    <p:sldId id="275" r:id="rId19"/>
    <p:sldId id="276" r:id="rId20"/>
    <p:sldId id="281" r:id="rId21"/>
    <p:sldId id="277" r:id="rId22"/>
  </p:sldIdLst>
  <p:sldSz cx="9144000" cy="6858000" type="screen4x3"/>
  <p:notesSz cx="6954838" cy="92408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240B"/>
    <a:srgbClr val="0033CC"/>
    <a:srgbClr val="292929"/>
    <a:srgbClr val="CC9900"/>
    <a:srgbClr val="399915"/>
    <a:srgbClr val="AD0E08"/>
    <a:srgbClr val="A97087"/>
    <a:srgbClr val="FF3300"/>
    <a:srgbClr val="3399FF"/>
    <a:srgbClr val="1F68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>
      <p:cViewPr varScale="1">
        <p:scale>
          <a:sx n="66" d="100"/>
          <a:sy n="66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Ethnicity</a:t>
            </a:r>
            <a:r>
              <a:rPr lang="en-US" sz="2000" baseline="0"/>
              <a:t> Distribution of Philadelphia</a:t>
            </a:r>
            <a:endParaRPr lang="en-US" sz="200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Sheet1!$A$1:$A$4</c:f>
              <c:strCache>
                <c:ptCount val="4"/>
                <c:pt idx="0">
                  <c:v>White</c:v>
                </c:pt>
                <c:pt idx="1">
                  <c:v>Black</c:v>
                </c:pt>
                <c:pt idx="2">
                  <c:v>Hispanic</c:v>
                </c:pt>
                <c:pt idx="3">
                  <c:v>Other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117</c:v>
                </c:pt>
                <c:pt idx="1">
                  <c:v>51</c:v>
                </c:pt>
                <c:pt idx="2">
                  <c:v>17</c:v>
                </c:pt>
                <c:pt idx="3">
                  <c:v>15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Ethnicity </a:t>
            </a:r>
            <a:r>
              <a:rPr lang="en-US" sz="2000" dirty="0"/>
              <a:t>Distribution</a:t>
            </a:r>
            <a:r>
              <a:rPr lang="en-US" dirty="0"/>
              <a:t> of the U.S.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5.3490990990991132E-2"/>
          <c:y val="0.24148731408573959"/>
          <c:w val="0.82545045045045062"/>
          <c:h val="0.68522922134733155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Sheet1!$A$6:$A$9</c:f>
              <c:strCache>
                <c:ptCount val="4"/>
                <c:pt idx="0">
                  <c:v>White </c:v>
                </c:pt>
                <c:pt idx="1">
                  <c:v>Black</c:v>
                </c:pt>
                <c:pt idx="2">
                  <c:v>Hispanic</c:v>
                </c:pt>
                <c:pt idx="3">
                  <c:v>Other</c:v>
                </c:pt>
              </c:strCache>
            </c:strRef>
          </c:cat>
          <c:val>
            <c:numRef>
              <c:f>Sheet1!$B$6:$B$9</c:f>
              <c:numCache>
                <c:formatCode>General</c:formatCode>
                <c:ptCount val="4"/>
                <c:pt idx="0">
                  <c:v>196769100</c:v>
                </c:pt>
                <c:pt idx="1">
                  <c:v>36795300</c:v>
                </c:pt>
                <c:pt idx="2">
                  <c:v>48828900</c:v>
                </c:pt>
                <c:pt idx="3">
                  <c:v>20949900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Age Structure</a:t>
            </a:r>
            <a:r>
              <a:rPr lang="en-US" sz="2400" baseline="0" dirty="0"/>
              <a:t> of Philadelphia</a:t>
            </a:r>
            <a:endParaRPr lang="en-US" sz="2400" dirty="0"/>
          </a:p>
        </c:rich>
      </c:tx>
      <c:layout>
        <c:manualLayout>
          <c:xMode val="edge"/>
          <c:yMode val="edge"/>
          <c:x val="0.18872930883639605"/>
          <c:y val="0.16240734908136537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2"/>
              <c:layout>
                <c:manualLayout>
                  <c:x val="4.9353718285214399E-2"/>
                  <c:y val="0.10689501312335965"/>
                </c:manualLayout>
              </c:layout>
              <c:showPercent val="1"/>
            </c:dLbl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Sheet1!$D$1:$D$3</c:f>
              <c:strCache>
                <c:ptCount val="3"/>
                <c:pt idx="0">
                  <c:v>Young</c:v>
                </c:pt>
                <c:pt idx="1">
                  <c:v>Middle</c:v>
                </c:pt>
                <c:pt idx="2">
                  <c:v>Old</c:v>
                </c:pt>
              </c:strCache>
            </c:strRef>
          </c:cat>
          <c:val>
            <c:numRef>
              <c:f>Sheet1!$E$1:$E$3</c:f>
              <c:numCache>
                <c:formatCode>General</c:formatCode>
                <c:ptCount val="3"/>
                <c:pt idx="0">
                  <c:v>22</c:v>
                </c:pt>
                <c:pt idx="1">
                  <c:v>167</c:v>
                </c:pt>
                <c:pt idx="2">
                  <c:v>11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27314413823272093"/>
          <c:y val="0.9026622193059195"/>
          <c:w val="0.45093394575678025"/>
          <c:h val="8.3717191601050026E-2"/>
        </c:manualLayout>
      </c:layout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Age Structure</a:t>
            </a:r>
            <a:r>
              <a:rPr lang="en-US" sz="2400" baseline="0" dirty="0"/>
              <a:t> of the </a:t>
            </a:r>
            <a:r>
              <a:rPr lang="en-US" sz="2400" baseline="0" dirty="0" smtClean="0"/>
              <a:t>World</a:t>
            </a:r>
            <a:endParaRPr lang="en-US" sz="2400" dirty="0"/>
          </a:p>
        </c:rich>
      </c:tx>
      <c:layout>
        <c:manualLayout>
          <c:xMode val="edge"/>
          <c:yMode val="edge"/>
          <c:x val="0.18371203599550068"/>
          <c:y val="0.18518506615244529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Sheet1!$D$6:$D$8</c:f>
              <c:strCache>
                <c:ptCount val="3"/>
                <c:pt idx="0">
                  <c:v>Young</c:v>
                </c:pt>
                <c:pt idx="1">
                  <c:v>Middle</c:v>
                </c:pt>
                <c:pt idx="2">
                  <c:v>Old</c:v>
                </c:pt>
              </c:strCache>
            </c:strRef>
          </c:cat>
          <c:val>
            <c:numRef>
              <c:f>Sheet1!$E$6:$E$8</c:f>
              <c:numCache>
                <c:formatCode>General</c:formatCode>
                <c:ptCount val="3"/>
                <c:pt idx="0">
                  <c:v>1829256297</c:v>
                </c:pt>
                <c:pt idx="1">
                  <c:v>4422699018</c:v>
                </c:pt>
                <c:pt idx="2">
                  <c:v>516212397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8223514674302119"/>
          <c:y val="0.91429261891044111"/>
          <c:w val="0.62492384474667961"/>
          <c:h val="8.3717191601050026E-2"/>
        </c:manualLayout>
      </c:layout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329E-4D0B-4DFB-8C6F-00EAFF2F8AF4}" type="datetimeFigureOut">
              <a:rPr lang="en-US" smtClean="0"/>
              <a:t>6/7/2011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96975-0494-469B-8BEF-9F29BB6F67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177E274A-C9CF-483E-86C1-029004FBCA18}" type="datetimeFigureOut">
              <a:rPr lang="en-US" smtClean="0"/>
              <a:pPr/>
              <a:t>6/6/2011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117E6781-7F2C-4165-BF81-61B7C4EFFC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E6781-7F2C-4165-BF81-61B7C4EFFC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CE5F0-AA3A-4A05-975E-C65BBC31F7C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99F9B-A8A9-47B3-9C52-6A31A6E0618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9BC65-AFEA-4DBB-B9BA-6969D7581E8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96EAD-2D69-4D90-93A7-5A6C08007B1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96D89-B308-4353-9AA0-700AA7B2978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D377D-4F44-4DA4-B10D-3B04A54838A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87C34-2E93-4B66-B734-74745D34BBF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9DEAB-30E4-4A01-9E9A-AE6BC7B08A2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B9FC7-F4F9-4EC7-B1FD-D7D83E89005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4E6F1-89BF-4BFA-A1F1-F9F1E093C22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5509E-EE73-4289-B9FF-C1F8283D34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B5DED2-D9EF-4C3C-8308-89533BA59A3A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jpeg"/><Relationship Id="rId4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4B2xOvKFFz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8610600" cy="1470025"/>
          </a:xfrm>
        </p:spPr>
        <p:txBody>
          <a:bodyPr/>
          <a:lstStyle/>
          <a:p>
            <a:r>
              <a:rPr lang="en-US" dirty="0" smtClean="0">
                <a:solidFill>
                  <a:srgbClr val="1F6896"/>
                </a:solidFill>
              </a:rPr>
              <a:t>Comparing Demographics</a:t>
            </a:r>
            <a:endParaRPr lang="en-US" dirty="0">
              <a:solidFill>
                <a:srgbClr val="1F689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4419600"/>
            <a:ext cx="3810000" cy="685800"/>
          </a:xfrm>
        </p:spPr>
        <p:txBody>
          <a:bodyPr/>
          <a:lstStyle/>
          <a:p>
            <a:r>
              <a:rPr lang="en-US" dirty="0" smtClean="0">
                <a:solidFill>
                  <a:srgbClr val="1F6896"/>
                </a:solidFill>
              </a:rPr>
              <a:t>Patricia </a:t>
            </a:r>
            <a:r>
              <a:rPr lang="en-US" dirty="0" err="1" smtClean="0">
                <a:solidFill>
                  <a:srgbClr val="1F6896"/>
                </a:solidFill>
              </a:rPr>
              <a:t>Jancova</a:t>
            </a:r>
            <a:endParaRPr lang="en-US" dirty="0" smtClean="0">
              <a:solidFill>
                <a:srgbClr val="1F6896"/>
              </a:solidFill>
            </a:endParaRPr>
          </a:p>
          <a:p>
            <a:r>
              <a:rPr lang="en-US" dirty="0" smtClean="0">
                <a:solidFill>
                  <a:srgbClr val="1F6896"/>
                </a:solidFill>
              </a:rPr>
              <a:t>Penny </a:t>
            </a:r>
            <a:r>
              <a:rPr lang="en-US" dirty="0" err="1" smtClean="0">
                <a:solidFill>
                  <a:srgbClr val="1F6896"/>
                </a:solidFill>
              </a:rPr>
              <a:t>Hausher</a:t>
            </a:r>
            <a:endParaRPr lang="en-US" dirty="0" smtClean="0">
              <a:solidFill>
                <a:srgbClr val="1F6896"/>
              </a:solidFill>
            </a:endParaRPr>
          </a:p>
          <a:p>
            <a:endParaRPr lang="en-US" sz="1800" dirty="0" smtClean="0">
              <a:solidFill>
                <a:srgbClr val="1F6896"/>
              </a:solidFill>
            </a:endParaRPr>
          </a:p>
          <a:p>
            <a:r>
              <a:rPr lang="en-US" dirty="0" smtClean="0">
                <a:solidFill>
                  <a:srgbClr val="1F6896"/>
                </a:solidFill>
              </a:rPr>
              <a:t>Block:1</a:t>
            </a:r>
            <a:endParaRPr lang="en-US" dirty="0">
              <a:solidFill>
                <a:srgbClr val="1F689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-1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latin typeface="+mj-lt"/>
                <a:ea typeface="+mj-ea"/>
                <a:cs typeface="+mj-cs"/>
              </a:rPr>
              <a:t>Literacy Rate Data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295400"/>
            <a:ext cx="3505200" cy="5181600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13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Bahrain 88.8%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88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Kazakhstan 99.6%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9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Australia 99%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140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Poland 99.3%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161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Somalia 24%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122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Namibia 88%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157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Singapore 94.4%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103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Macedonia 97%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25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Brunei 94.9%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169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Sweden 99%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96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Lebanon 89.6%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111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Mauritania 55.8%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131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Norway 99%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126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New Zealand 99%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165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Sri Lanka 90.8%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86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Japan 99%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166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Sudan 60.9%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70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Guatemala 73.2%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152 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Saudi Arabia 85%</a:t>
            </a:r>
            <a:endParaRPr kumimoji="0" lang="en-US" sz="43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86200" y="5105400"/>
            <a:ext cx="48006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Literacy Rate: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3200" kern="0" baseline="0" dirty="0" smtClean="0">
                <a:latin typeface="+mn-lt"/>
              </a:rPr>
              <a:t>86.121%*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*from an SRS of 19 from 194 countries</a:t>
            </a:r>
            <a:endParaRPr lang="en-US" kern="0" baseline="0" dirty="0" smtClean="0"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://upload.wikimedia.org/wikipedia/commons/0/07/World_literacy_map_UNHD_2007_20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1901" y="1828800"/>
            <a:ext cx="6117385" cy="28317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14800" y="12954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Claim: average world rate &lt; US rate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Literacy Rate T-test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3581400"/>
            <a:ext cx="3962400" cy="2677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chemeClr val="bg1"/>
                </a:solidFill>
              </a:rPr>
              <a:t>Check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Assume Representative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There are more than 190 countries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Assume distribution of all literacy rates in the world is normal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1066800" y="1524000"/>
          <a:ext cx="1841500" cy="1143000"/>
        </p:xfrm>
        <a:graphic>
          <a:graphicData uri="http://schemas.openxmlformats.org/presentationml/2006/ole">
            <p:oleObj spid="_x0000_s3074" name="Equation" r:id="rId3" imgW="736560" imgH="457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4600" y="3581400"/>
            <a:ext cx="220980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State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Pop ≥ 10n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Normal Pop or n ≥ 30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29819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Conditions: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www.futurefiction.com/images/book_stack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24957">
            <a:off x="5912953" y="1547100"/>
            <a:ext cx="2359831" cy="205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Literacy Rate T-test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4922837"/>
            <a:ext cx="8763000" cy="1477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reject the Ho because the p-value of .0055 &lt; </a:t>
            </a:r>
            <a:r>
              <a:rPr kumimoji="0" lang="el-G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=.05. We have sufficient evidence that the true average literacy in the sampled countries is less than that of the U.S.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2133600" y="1512887"/>
          <a:ext cx="5053877" cy="2144713"/>
        </p:xfrm>
        <a:graphic>
          <a:graphicData uri="http://schemas.openxmlformats.org/presentationml/2006/ole">
            <p:oleObj spid="_x0000_s4098" name="Equation" r:id="rId3" imgW="1257120" imgH="5331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3787914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P(t&lt;-2.8314│df=18)=.0055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Age Structure Data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1250" t="26000" r="17500" b="26000"/>
          <a:stretch>
            <a:fillRect/>
          </a:stretch>
        </p:blipFill>
        <p:spPr bwMode="auto">
          <a:xfrm>
            <a:off x="615950" y="1524000"/>
            <a:ext cx="80708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62200" y="51170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63314" y="2678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93028" y="51170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0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Comparison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Age Structure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-838200" y="381000"/>
          <a:ext cx="5715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962400" y="3124200"/>
          <a:ext cx="58674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4800600"/>
          <a:ext cx="2398520" cy="1732017"/>
        </p:xfrm>
        <a:graphic>
          <a:graphicData uri="http://schemas.openxmlformats.org/drawingml/2006/table">
            <a:tbl>
              <a:tblPr/>
              <a:tblGrid>
                <a:gridCol w="642938"/>
                <a:gridCol w="515938"/>
                <a:gridCol w="1239644"/>
              </a:tblGrid>
              <a:tr h="216031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Calibri"/>
                        </a:rPr>
                        <a:t>Phila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World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Young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1829256297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Middle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4422699018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Old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516212397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77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Total: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6768167712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53000" y="1752600"/>
            <a:ext cx="3886200" cy="1323439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Conclusion</a:t>
            </a:r>
            <a:r>
              <a:rPr lang="en-US" sz="2000" dirty="0" smtClean="0"/>
              <a:t>: the age structure of the entire Philadelphia population roughly matches the age structure of the World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GOF of Age Structure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127125" y="1763713"/>
          <a:ext cx="730250" cy="571500"/>
        </p:xfrm>
        <a:graphic>
          <a:graphicData uri="http://schemas.openxmlformats.org/presentationml/2006/ole">
            <p:oleObj spid="_x0000_s5122" name="Equation" r:id="rId3" imgW="291960" imgH="2286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066800" y="2690813"/>
          <a:ext cx="762000" cy="539750"/>
        </p:xfrm>
        <a:graphic>
          <a:graphicData uri="http://schemas.openxmlformats.org/presentationml/2006/ole">
            <p:oleObj spid="_x0000_s5123" name="Equation" r:id="rId4" imgW="304560" imgH="2156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53000" y="4233208"/>
            <a:ext cx="396240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chemeClr val="bg1"/>
                </a:solidFill>
              </a:rPr>
              <a:t>Check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Age groups are categorical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Assume Representative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All expected counts ≥ 5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0" y="4309408"/>
            <a:ext cx="327660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State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Categorical data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All expected counts are ≥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1789093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distribution of age fits the expected distribution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2703493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observed H distribution does not fit the expected distribution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37439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Conditions: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GOF of Age Structure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3635514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P(x</a:t>
            </a:r>
            <a:r>
              <a:rPr lang="en-US" sz="4000" baseline="30000" dirty="0" smtClean="0">
                <a:solidFill>
                  <a:schemeClr val="bg1"/>
                </a:solidFill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 &gt;31.0562│df=2)=1.804x10</a:t>
            </a:r>
            <a:r>
              <a:rPr lang="en-US" sz="4000" baseline="30000" dirty="0" smtClean="0">
                <a:solidFill>
                  <a:schemeClr val="bg1"/>
                </a:solidFill>
              </a:rPr>
              <a:t>-7</a:t>
            </a:r>
            <a:endParaRPr lang="en-US" sz="4000" baseline="30000" dirty="0">
              <a:solidFill>
                <a:schemeClr val="bg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3271" y="1841157"/>
          <a:ext cx="8915400" cy="1153758"/>
        </p:xfrm>
        <a:graphic>
          <a:graphicData uri="http://schemas.openxmlformats.org/presentationml/2006/ole">
            <p:oleObj spid="_x0000_s6146" name="Equation" r:id="rId3" imgW="3238200" imgH="419040" progId="Equation.3">
              <p:embed/>
            </p:oleObj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846637"/>
            <a:ext cx="8458200" cy="1477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reject the Ho because the p-value of </a:t>
            </a:r>
            <a:r>
              <a:rPr lang="en-US" sz="3200" dirty="0" smtClean="0">
                <a:solidFill>
                  <a:schemeClr val="bg1"/>
                </a:solidFill>
              </a:rPr>
              <a:t>1.804x10</a:t>
            </a:r>
            <a:r>
              <a:rPr lang="en-US" sz="3200" baseline="30000" dirty="0" smtClean="0">
                <a:solidFill>
                  <a:schemeClr val="bg1"/>
                </a:solidFill>
              </a:rPr>
              <a:t>-7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=.05. We have sufficient evidence that the distribution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age for Philadelphia does not fit the distribution of age for the world.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304800"/>
            <a:ext cx="762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Philly’s Gear-1 Prop Z-test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1295400" y="2034915"/>
          <a:ext cx="2362200" cy="1394085"/>
        </p:xfrm>
        <a:graphic>
          <a:graphicData uri="http://schemas.openxmlformats.org/presentationml/2006/ole">
            <p:oleObj spid="_x0000_s30722" name="Equation" r:id="rId3" imgW="774360" imgH="4572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62400" y="3940076"/>
            <a:ext cx="5029200" cy="230832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chemeClr val="bg1"/>
                </a:solidFill>
              </a:rPr>
              <a:t>Check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Assume Representative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(200)(.2)= 40 ≥ 10</a:t>
            </a:r>
          </a:p>
          <a:p>
            <a:pPr marL="342900" indent="-342900"/>
            <a:r>
              <a:rPr lang="en-US" sz="2400" dirty="0" smtClean="0">
                <a:solidFill>
                  <a:schemeClr val="bg1"/>
                </a:solidFill>
              </a:rPr>
              <a:t>	(200)(.8)= 160 ≥ 10</a:t>
            </a:r>
          </a:p>
          <a:p>
            <a:pPr marL="342900" indent="-342900"/>
            <a:r>
              <a:rPr lang="en-US" sz="2400" dirty="0" smtClean="0">
                <a:solidFill>
                  <a:schemeClr val="bg1"/>
                </a:solidFill>
              </a:rPr>
              <a:t>3.  There are more than 2,000 people in Philadelphia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6400" y="3962400"/>
            <a:ext cx="2209800" cy="230832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State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400" dirty="0" err="1" smtClean="0">
                <a:solidFill>
                  <a:schemeClr val="bg1"/>
                </a:solidFill>
              </a:rPr>
              <a:t>np</a:t>
            </a:r>
            <a:r>
              <a:rPr lang="en-US" sz="2400" dirty="0" smtClean="0">
                <a:solidFill>
                  <a:schemeClr val="bg1"/>
                </a:solidFill>
              </a:rPr>
              <a:t> ≥ 10</a:t>
            </a:r>
          </a:p>
          <a:p>
            <a:pPr marL="342900" indent="-342900"/>
            <a:r>
              <a:rPr lang="en-US" sz="2400" dirty="0" smtClean="0">
                <a:solidFill>
                  <a:schemeClr val="bg1"/>
                </a:solidFill>
              </a:rPr>
              <a:t>	</a:t>
            </a:r>
            <a:r>
              <a:rPr lang="en-US" sz="2400" dirty="0" err="1" smtClean="0">
                <a:solidFill>
                  <a:schemeClr val="bg1"/>
                </a:solidFill>
              </a:rPr>
              <a:t>nq</a:t>
            </a:r>
            <a:r>
              <a:rPr lang="en-US" sz="2400" dirty="0" smtClean="0">
                <a:solidFill>
                  <a:schemeClr val="bg1"/>
                </a:solidFill>
              </a:rPr>
              <a:t> ≥ 10</a:t>
            </a:r>
          </a:p>
          <a:p>
            <a:pPr marL="342900" indent="-342900"/>
            <a:r>
              <a:rPr lang="en-US" sz="2400" dirty="0" smtClean="0">
                <a:solidFill>
                  <a:schemeClr val="bg1"/>
                </a:solidFill>
              </a:rPr>
              <a:t>3.  Pop ≥ 10n</a:t>
            </a:r>
          </a:p>
          <a:p>
            <a:pPr marL="342900" indent="-342900"/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3429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Conditions: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419600" y="2044435"/>
          <a:ext cx="3208338" cy="1308365"/>
        </p:xfrm>
        <a:graphic>
          <a:graphicData uri="http://schemas.openxmlformats.org/presentationml/2006/ole">
            <p:oleObj spid="_x0000_s30723" name="Equation" r:id="rId4" imgW="965160" imgH="393480" progId="Equation.3">
              <p:embed/>
            </p:oleObj>
          </a:graphicData>
        </a:graphic>
      </p:graphicFrame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28600" y="1447800"/>
            <a:ext cx="9144000" cy="6096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out of the 200 people observed were wearing Philly’s gear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5" name="Picture 5" descr="http://images.footballfanatics.com/productImages/_245000/FF_245510_x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85387">
            <a:off x="7055530" y="-412070"/>
            <a:ext cx="2141174" cy="2141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Philly’s Gear-1 Prop Z-test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500313" y="1524000"/>
          <a:ext cx="5017398" cy="1981200"/>
        </p:xfrm>
        <a:graphic>
          <a:graphicData uri="http://schemas.openxmlformats.org/presentationml/2006/ole">
            <p:oleObj spid="_x0000_s31746" name="Equation" r:id="rId3" imgW="1574640" imgH="622080" progId="Equation.3">
              <p:embed/>
            </p:oleObj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4846637"/>
            <a:ext cx="8229600" cy="1477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reject the Ho because the p-value of </a:t>
            </a:r>
            <a:r>
              <a:rPr lang="en-US" sz="3200" noProof="0" dirty="0" smtClean="0">
                <a:solidFill>
                  <a:schemeClr val="bg1"/>
                </a:solidFill>
              </a:rPr>
              <a:t>2.1309</a:t>
            </a:r>
            <a:r>
              <a:rPr lang="en-US" sz="3200" dirty="0" smtClean="0">
                <a:solidFill>
                  <a:schemeClr val="bg1"/>
                </a:solidFill>
              </a:rPr>
              <a:t>x10</a:t>
            </a:r>
            <a:r>
              <a:rPr lang="en-US" sz="3200" baseline="30000" dirty="0" smtClean="0">
                <a:solidFill>
                  <a:schemeClr val="bg1"/>
                </a:solidFill>
              </a:rPr>
              <a:t>-8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=.05. We have sufficient evidence that the true proportion of people who wear Philly’s gear in Philadelphia is les</a:t>
            </a:r>
            <a:r>
              <a:rPr lang="en-US" sz="3200" dirty="0" smtClean="0">
                <a:solidFill>
                  <a:schemeClr val="bg1"/>
                </a:solidFill>
              </a:rPr>
              <a:t>s than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percent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559314"/>
            <a:ext cx="937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P(Z&lt;-5.4801│df=199)=2.1309x10</a:t>
            </a:r>
            <a:r>
              <a:rPr lang="en-US" sz="4000" baseline="30000" dirty="0" smtClean="0">
                <a:solidFill>
                  <a:schemeClr val="bg1"/>
                </a:solidFill>
              </a:rPr>
              <a:t>-8</a:t>
            </a:r>
            <a:endParaRPr lang="en-US" sz="4000" baseline="30000" dirty="0">
              <a:solidFill>
                <a:schemeClr val="bg1"/>
              </a:solidFill>
            </a:endParaRPr>
          </a:p>
        </p:txBody>
      </p:sp>
      <p:pic>
        <p:nvPicPr>
          <p:cNvPr id="31748" name="Picture 4" descr="http://ecx.images-amazon.com/images/I/41%2BWUBOAcxL._AA280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97428">
            <a:off x="64478" y="164122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-1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Overall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1143000"/>
            <a:ext cx="9144000" cy="52578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Philadelphia population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matches the “Most Typical Person” in terms of age (middle aged), but not in terms of race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kern="0" dirty="0" smtClean="0">
                <a:latin typeface="+mn-lt"/>
              </a:rPr>
              <a:t>Will p</a:t>
            </a:r>
            <a:r>
              <a:rPr lang="en-US" sz="2800" kern="0" noProof="0" dirty="0" err="1" smtClean="0">
                <a:latin typeface="+mn-lt"/>
              </a:rPr>
              <a:t>robably</a:t>
            </a:r>
            <a:r>
              <a:rPr lang="en-US" sz="2800" kern="0" noProof="0" dirty="0" smtClean="0">
                <a:latin typeface="+mn-lt"/>
              </a:rPr>
              <a:t> see changes in population makeup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kern="0" noProof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kern="0" noProof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800" kern="0" noProof="0" dirty="0" smtClean="0">
              <a:latin typeface="+mn-lt"/>
            </a:endParaRP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dirty="0" smtClean="0"/>
              <a:t>The ethnicity of the entire Philadelphia population matches the ethnicity distribution of the U.S. </a:t>
            </a:r>
          </a:p>
        </p:txBody>
      </p:sp>
      <p:pic>
        <p:nvPicPr>
          <p:cNvPr id="33794" name="Picture 2" descr="http://loyalkng.com/wp-content/uploads/2011/03/7-Billion-Are-You-Typic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124200"/>
            <a:ext cx="4419600" cy="2449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0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Background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295400"/>
            <a:ext cx="4038600" cy="5257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U.S. has taken a census of its population every ten years since 1790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most recent census available to us at present is the 1930 census, due to a 72-year privacy restriction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1790-1840, only the head of household is listed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The number of household members are listed in selected age groups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U.S. census records the questions vary from year to year and in state censuses, from state to state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9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191000" y="1600200"/>
            <a:ext cx="40386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Census records can provide the building blocks of your research, and confirm information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Details provided are: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Names of family members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Ages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Birthplaces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Residence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Occupation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Immigration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Citizenship details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Marriage information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Military service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http://www.derbyshiredales.gov.uk/Images/census2011logo_tcm19-1486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733799"/>
            <a:ext cx="1819275" cy="19882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0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Overall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 Cont.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1143000"/>
            <a:ext cx="9144000" cy="52578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age structure of the entire Philadelphia population matches the age structure of the world population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/>
              <a:t>Literacy in the world is less than that of the U.S.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kern="0" dirty="0" smtClean="0"/>
              <a:t>Average world rate lowered by underdeveloped countries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Less than 20% of the Philadelphia</a:t>
            </a:r>
            <a:r>
              <a:rPr lang="en-US" sz="2400" kern="0" noProof="0" dirty="0" smtClean="0">
                <a:latin typeface="+mn-lt"/>
              </a:rPr>
              <a:t> population sports Philly’s gear on a given Tuesday afternoon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US" sz="2400" b="0" i="0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Not much spirit?!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42672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Project Opinions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0" y="4953000"/>
            <a:ext cx="9144000" cy="15240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found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this project to be interesting in terms of: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+mn-lt"/>
              </a:rPr>
              <a:t>Relevance to the world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 of statistics skills to real data</a:t>
            </a:r>
          </a:p>
        </p:txBody>
      </p:sp>
      <p:pic>
        <p:nvPicPr>
          <p:cNvPr id="35842" name="Picture 2" descr="http://blog.timesunion.com/kristi/files/2010/07/thumbs-u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8484">
            <a:off x="7132691" y="3715336"/>
            <a:ext cx="1781320" cy="1643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-1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Sources of Bias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 Error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371600"/>
            <a:ext cx="81534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of our data comes from the internet so it may not be completely reliable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Censuses do not account for every single person and must be assumed representative of the population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Undercoverage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Only people who walked past us had a chance of being counted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We only went to three places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Doesn’t necessarily account for the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kern="0" dirty="0" smtClean="0">
                <a:latin typeface="+mn-lt"/>
              </a:rPr>
              <a:t>	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whole Philadelphia population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34818" name="Picture 2" descr="http://aztec-signs.biz/clipart/libertyb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411" y="4191001"/>
            <a:ext cx="1963589" cy="255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Demographics?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 were inspired to explore this topic after seeing an insert from a recent National Geographic Magazine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 yearlong series on the global population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770" name="Picture 2" descr="http://www.webinapage.com/wp-content/uploads/2011/03/The-Worlds-Most-Typical-Pers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33800"/>
            <a:ext cx="50673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-1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-304800" y="685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</a:t>
            </a:r>
            <a:r>
              <a:rPr kumimoji="0" lang="en-US" sz="4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Collection</a:t>
            </a:r>
            <a:endParaRPr kumimoji="0" lang="en-US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5602" name="Picture 2" descr="http://green.uwex.edu/files/2010/11/clipart-pencil-checkli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44182">
            <a:off x="6670100" y="119526"/>
            <a:ext cx="2141266" cy="2079200"/>
          </a:xfrm>
          <a:prstGeom prst="rect">
            <a:avLst/>
          </a:prstGeom>
          <a:noFill/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0" y="2057400"/>
            <a:ext cx="9144000" cy="5257800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of our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data collection occurred in center-city Philadelphia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baseline="0" dirty="0" smtClean="0">
                <a:latin typeface="+mn-lt"/>
              </a:rPr>
              <a:t>Three</a:t>
            </a:r>
            <a:r>
              <a:rPr lang="en-US" sz="2800" kern="0" dirty="0" smtClean="0">
                <a:latin typeface="+mn-lt"/>
              </a:rPr>
              <a:t> locations: Market East Station, Rittenhouse Square, and City Hall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latin typeface="+mn-lt"/>
              </a:rPr>
              <a:t>Tuesday after school~5-7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Systematic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Sample: every other person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baseline="0" dirty="0" smtClean="0">
                <a:latin typeface="+mn-lt"/>
              </a:rPr>
              <a:t>Variables:</a:t>
            </a:r>
            <a:r>
              <a:rPr lang="en-US" sz="2800" kern="0" dirty="0" smtClean="0">
                <a:latin typeface="+mn-lt"/>
              </a:rPr>
              <a:t> sex, age group, ethnicity, Philly’s gear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 smtClean="0">
                <a:latin typeface="+mn-lt"/>
              </a:rPr>
              <a:t>Data on U.S., PA, and world statistics came from online sources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251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2667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-1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57200" y="304800"/>
            <a:ext cx="81534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Variable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Specifics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371600"/>
            <a:ext cx="47244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Ethnicity: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3200" kern="0" dirty="0" smtClean="0">
                <a:latin typeface="+mn-lt"/>
              </a:rPr>
              <a:t>White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3200" kern="0" dirty="0" smtClean="0">
                <a:latin typeface="+mn-lt"/>
              </a:rPr>
              <a:t>Hispanic</a:t>
            </a:r>
            <a:endParaRPr lang="en-US" sz="3200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</a:t>
            </a:r>
          </a:p>
          <a:p>
            <a:pPr marL="1257300" lvl="2" indent="-342900">
              <a:spcBef>
                <a:spcPct val="20000"/>
              </a:spcBef>
              <a:buFontTx/>
              <a:buChar char="•"/>
            </a:pPr>
            <a:r>
              <a:rPr lang="en-US" sz="3200" kern="0" dirty="0" smtClean="0">
                <a:latin typeface="+mn-lt"/>
              </a:rPr>
              <a:t>Asian, Indian, Native American, mixed, etc. 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Structure: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3200" kern="0" baseline="0" dirty="0" smtClean="0">
                <a:latin typeface="+mn-lt"/>
              </a:rPr>
              <a:t>Young:</a:t>
            </a:r>
            <a:r>
              <a:rPr lang="en-US" sz="3200" kern="0" dirty="0" smtClean="0">
                <a:latin typeface="+mn-lt"/>
              </a:rPr>
              <a:t> (1-14)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Middle</a:t>
            </a:r>
            <a:r>
              <a:rPr lang="en-US" sz="3200" kern="0" dirty="0" smtClean="0">
                <a:latin typeface="+mn-lt"/>
              </a:rPr>
              <a:t>: (15-64)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Old</a:t>
            </a:r>
            <a:r>
              <a:rPr lang="en-US" sz="3200" kern="0" dirty="0" smtClean="0">
                <a:latin typeface="+mn-lt"/>
              </a:rPr>
              <a:t>: (64+)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2" name="Picture 4" descr="http://www.disabilitytraining.org/images/clipart-globe-and-kid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76400"/>
            <a:ext cx="1944202" cy="2146401"/>
          </a:xfrm>
          <a:prstGeom prst="rect">
            <a:avLst/>
          </a:prstGeom>
          <a:noFill/>
        </p:spPr>
      </p:pic>
      <p:pic>
        <p:nvPicPr>
          <p:cNvPr id="27654" name="Picture 6" descr="http://l.thumbs.canstockphoto.com/canstock2818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419600"/>
            <a:ext cx="32004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153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Ethnicity Data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34375" t="26000" r="19375" b="25000"/>
          <a:stretch>
            <a:fillRect/>
          </a:stretch>
        </p:blipFill>
        <p:spPr bwMode="auto">
          <a:xfrm>
            <a:off x="1039504" y="1564944"/>
            <a:ext cx="7391400" cy="48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38400" y="251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43550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5334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47486" y="5345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30410" t="19657" r="15821" b="15328"/>
          <a:stretch>
            <a:fillRect/>
          </a:stretch>
        </p:blipFill>
        <p:spPr bwMode="auto">
          <a:xfrm>
            <a:off x="0" y="0"/>
            <a:ext cx="9144000" cy="69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99392" y="178904"/>
            <a:ext cx="9220200" cy="114300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Comparison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Ethnic Distributions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0" y="1371600"/>
          <a:ext cx="5791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495800" y="3657600"/>
          <a:ext cx="5638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4800600"/>
          <a:ext cx="2521615" cy="1905002"/>
        </p:xfrm>
        <a:graphic>
          <a:graphicData uri="http://schemas.openxmlformats.org/drawingml/2006/table">
            <a:tbl>
              <a:tblPr/>
              <a:tblGrid>
                <a:gridCol w="953193"/>
                <a:gridCol w="515938"/>
                <a:gridCol w="1052484"/>
              </a:tblGrid>
              <a:tr h="285102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latin typeface="Calibri"/>
                        </a:rPr>
                        <a:t>Phila</a:t>
                      </a: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U.S.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White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196769100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Black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36795300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Hispanic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48828900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20949900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Total: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303343200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57800" y="1828800"/>
            <a:ext cx="3733800" cy="1323439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Conclusion</a:t>
            </a:r>
            <a:r>
              <a:rPr lang="en-US" sz="2000" dirty="0" smtClean="0"/>
              <a:t>: the ethnicity of the entire Philadelphia population roughly matches the ethnicity distribution of the US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GOF of Ethnicity Distribution of Philadelphia</a:t>
            </a:r>
            <a:endParaRPr lang="en-US" sz="3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0" y="4233208"/>
            <a:ext cx="396240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/>
            <a:r>
              <a:rPr lang="en-US" sz="2400" u="sng" dirty="0" smtClean="0">
                <a:solidFill>
                  <a:schemeClr val="bg1"/>
                </a:solidFill>
              </a:rPr>
              <a:t>Check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Ethnicities are categorical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Assume Representative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All expected ≥ 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4309408"/>
            <a:ext cx="3200400" cy="19389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u="sng" dirty="0" smtClean="0">
                <a:solidFill>
                  <a:schemeClr val="bg1"/>
                </a:solidFill>
              </a:rPr>
              <a:t>State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Categorical data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SRS</a:t>
            </a:r>
          </a:p>
          <a:p>
            <a:pPr marL="342900" indent="-342900"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All expected counts are ≥ 5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113184" y="1676400"/>
          <a:ext cx="730250" cy="571500"/>
        </p:xfrm>
        <a:graphic>
          <a:graphicData uri="http://schemas.openxmlformats.org/presentationml/2006/ole">
            <p:oleObj spid="_x0000_s1026" name="Equation" r:id="rId3" imgW="291960" imgH="2286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76400" y="1687996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distribution of ethnicity fits the expected distribution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066800" y="2672197"/>
          <a:ext cx="762000" cy="539750"/>
        </p:xfrm>
        <a:graphic>
          <a:graphicData uri="http://schemas.openxmlformats.org/presentationml/2006/ole">
            <p:oleObj spid="_x0000_s1027" name="Equation" r:id="rId4" imgW="304560" imgH="215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6400" y="2678596"/>
            <a:ext cx="647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observed H distribution does not fit the expected distribution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37439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Conditions: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36576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P(x</a:t>
            </a:r>
            <a:r>
              <a:rPr lang="en-US" sz="4000" baseline="30000" dirty="0" smtClean="0">
                <a:solidFill>
                  <a:schemeClr val="bg1"/>
                </a:solidFill>
              </a:rPr>
              <a:t>2</a:t>
            </a:r>
            <a:r>
              <a:rPr lang="en-US" sz="4000" dirty="0" smtClean="0">
                <a:solidFill>
                  <a:schemeClr val="bg1"/>
                </a:solidFill>
              </a:rPr>
              <a:t> &gt; 38.7777│df=3)=1.9344x10</a:t>
            </a:r>
            <a:r>
              <a:rPr lang="en-US" sz="4000" baseline="30000" dirty="0" smtClean="0">
                <a:solidFill>
                  <a:schemeClr val="bg1"/>
                </a:solidFill>
              </a:rPr>
              <a:t>-8</a:t>
            </a:r>
            <a:endParaRPr lang="en-US" sz="4000" baseline="30000" dirty="0">
              <a:solidFill>
                <a:schemeClr val="bg1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1828800"/>
          <a:ext cx="8350250" cy="1047750"/>
        </p:xfrm>
        <a:graphic>
          <a:graphicData uri="http://schemas.openxmlformats.org/presentationml/2006/ole">
            <p:oleObj spid="_x0000_s2050" name="Equation" r:id="rId3" imgW="3340080" imgH="419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29000" y="3048000"/>
          <a:ext cx="2095500" cy="508000"/>
        </p:xfrm>
        <a:graphic>
          <a:graphicData uri="http://schemas.openxmlformats.org/presentationml/2006/ole">
            <p:oleObj spid="_x0000_s2051" name="Equation" r:id="rId4" imgW="838080" imgH="203040" progId="Equation.3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4800600"/>
            <a:ext cx="8458200" cy="1477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reject the Ho because the p-value of </a:t>
            </a:r>
            <a:r>
              <a:rPr lang="en-US" sz="3200" dirty="0" smtClean="0">
                <a:solidFill>
                  <a:schemeClr val="bg1"/>
                </a:solidFill>
              </a:rPr>
              <a:t>1.9344x10</a:t>
            </a:r>
            <a:r>
              <a:rPr lang="en-US" sz="3200" baseline="30000" dirty="0" smtClean="0">
                <a:solidFill>
                  <a:schemeClr val="bg1"/>
                </a:solidFill>
              </a:rPr>
              <a:t>-8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α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=.05. We have sufficient evidence that the distribution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ethnicity for Philadelphia does not </a:t>
            </a:r>
            <a:r>
              <a:rPr lang="en-US" sz="3200" dirty="0" smtClean="0">
                <a:solidFill>
                  <a:schemeClr val="bg1"/>
                </a:solidFill>
              </a:rPr>
              <a:t>f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en-US" sz="3200" dirty="0" smtClean="0">
                <a:solidFill>
                  <a:schemeClr val="bg1"/>
                </a:solidFill>
              </a:rPr>
              <a:t>t the expected distribution of the US.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GOF of Ethnicity Distribution of Philadelphia</a:t>
            </a:r>
            <a:endParaRPr lang="en-US" sz="3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1003</Words>
  <Application>Microsoft Office PowerPoint</Application>
  <PresentationFormat>On-screen Show (4:3)</PresentationFormat>
  <Paragraphs>205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Default Design</vt:lpstr>
      <vt:lpstr>Equation</vt:lpstr>
      <vt:lpstr>Comparing Demographics</vt:lpstr>
      <vt:lpstr>Slide 2</vt:lpstr>
      <vt:lpstr>Why Demographics?</vt:lpstr>
      <vt:lpstr>Slide 4</vt:lpstr>
      <vt:lpstr>Slide 5</vt:lpstr>
      <vt:lpstr>Ethnicity Data</vt:lpstr>
      <vt:lpstr>Slide 7</vt:lpstr>
      <vt:lpstr>GOF of Ethnicity Distribution of Philadelphia</vt:lpstr>
      <vt:lpstr>GOF of Ethnicity Distribution of Philadelphia</vt:lpstr>
      <vt:lpstr>Slide 10</vt:lpstr>
      <vt:lpstr>Literacy Rate T-test</vt:lpstr>
      <vt:lpstr>Literacy Rate T-test</vt:lpstr>
      <vt:lpstr>Age Structure Data</vt:lpstr>
      <vt:lpstr>Slide 14</vt:lpstr>
      <vt:lpstr>GOF of Age Structure</vt:lpstr>
      <vt:lpstr>GOF of Age Structure</vt:lpstr>
      <vt:lpstr>Philly’s Gear-1 Prop Z-test</vt:lpstr>
      <vt:lpstr>Philly’s Gear-1 Prop Z-test</vt:lpstr>
      <vt:lpstr>Slide 19</vt:lpstr>
      <vt:lpstr>Slide 20</vt:lpstr>
      <vt:lpstr>Slide 21</vt:lpstr>
    </vt:vector>
  </TitlesOfParts>
  <Manager>David</Manager>
  <Company>Presentationfx.com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Globe</dc:title>
  <dc:subject>Teaching, Geography</dc:subject>
  <dc:creator>Presentationfx.com</dc:creator>
  <cp:keywords>Teaching, Geography, Globe, Map, World</cp:keywords>
  <dc:description>Copyright 2008. Maynot be redistributed except by presentationfx.com. Will be enforced to the maximum extent under law.</dc:description>
  <cp:lastModifiedBy>U539917</cp:lastModifiedBy>
  <cp:revision>45</cp:revision>
  <dcterms:created xsi:type="dcterms:W3CDTF">2008-04-07T16:14:46Z</dcterms:created>
  <dcterms:modified xsi:type="dcterms:W3CDTF">2011-06-07T04:08:09Z</dcterms:modified>
  <cp:category>Teaching, Geography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_Steward">
    <vt:lpwstr>Janco M u539917</vt:lpwstr>
  </property>
  <property fmtid="{D5CDD505-2E9C-101B-9397-08002B2CF9AE}" pid="3" name="Information_Classification">
    <vt:lpwstr>NONE</vt:lpwstr>
  </property>
  <property fmtid="{D5CDD505-2E9C-101B-9397-08002B2CF9AE}" pid="4" name="Record_Title_ID">
    <vt:lpwstr>72</vt:lpwstr>
  </property>
  <property fmtid="{D5CDD505-2E9C-101B-9397-08002B2CF9AE}" pid="5" name="Initial_Creation_Date">
    <vt:lpwstr>4/7/2008 12:14:46 PM</vt:lpwstr>
  </property>
  <property fmtid="{D5CDD505-2E9C-101B-9397-08002B2CF9AE}" pid="6" name="Retention_Period_Start_Date">
    <vt:lpwstr>6/5/2011</vt:lpwstr>
  </property>
  <property fmtid="{D5CDD505-2E9C-101B-9397-08002B2CF9AE}" pid="7" name="Last_Reviewed_Date">
    <vt:lpwstr/>
  </property>
  <property fmtid="{D5CDD505-2E9C-101B-9397-08002B2CF9AE}" pid="8" name="Retention_Review_Frequency">
    <vt:lpwstr/>
  </property>
  <property fmtid="{D5CDD505-2E9C-101B-9397-08002B2CF9AE}" pid="9" name="lqminfo">
    <vt:i4>2</vt:i4>
  </property>
  <property fmtid="{D5CDD505-2E9C-101B-9397-08002B2CF9AE}" pid="10" name="lqmsess">
    <vt:lpwstr>7cf0d048-9f82-4f90-9f92-b107da97c796</vt:lpwstr>
  </property>
</Properties>
</file>